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A3E946-DB76-40F3-9667-0D481764A789}">
  <a:tblStyle styleId="{31A3E946-DB76-40F3-9667-0D481764A7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bb34e1d94cbc7ed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bb34e1d94cbc7ed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bb34e1d94cbc7ed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bb34e1d94cbc7ed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6bb34e1d94cbc7ed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bb34e1d94cbc7ed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6bb34e1d94cbc7ed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bb34e1d94cbc7ed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6bb34e1d94cbc7ed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bb34e1d94cbc7ed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6bb34e1d94cbc7ed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bb34e1d94cbc7ed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6bb34e1d94cbc7ed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bb34e1d94cbc7ed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bb34e1d94cbc7ed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bb34e1d94cbc7ed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bb34e1d94cbc7ed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bb34e1d94cbc7ed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bb34e1d94cbc7ed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bb34e1d94cbc7ed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48188144be0e19c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8188144be0e19c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6bb34e1d94cbc7e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bb34e1d94cbc7e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6bb34e1d94cbc7ed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bb34e1d94cbc7ed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6bb34e1d94cbc7ed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bb34e1d94cbc7ed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1037249" y="482225"/>
            <a:ext cx="8922600" cy="155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U.Elakkiya</a:t>
            </a:r>
            <a:endParaRPr/>
          </a:p>
        </p:txBody>
      </p:sp>
      <p:sp>
        <p:nvSpPr>
          <p:cNvPr id="68" name="Google Shape;68;p13"/>
          <p:cNvSpPr txBox="1"/>
          <p:nvPr/>
        </p:nvSpPr>
        <p:spPr>
          <a:xfrm>
            <a:off x="0" y="2043546"/>
            <a:ext cx="9144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IBM_FE4F609EFF5CAEF8F4E40C518B2B010D</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txBox="1"/>
          <p:nvPr/>
        </p:nvSpPr>
        <p:spPr>
          <a:xfrm>
            <a:off x="0" y="2038927"/>
            <a:ext cx="9144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30" name="Google Shape;130;p22"/>
          <p:cNvPicPr preferRelativeResize="0"/>
          <p:nvPr/>
        </p:nvPicPr>
        <p:blipFill>
          <a:blip r:embed="rId3">
            <a:alphaModFix/>
          </a:blip>
          <a:stretch>
            <a:fillRect/>
          </a:stretch>
        </p:blipFill>
        <p:spPr>
          <a:xfrm>
            <a:off x="-152400" y="0"/>
            <a:ext cx="9570301" cy="6927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0" y="-733125"/>
            <a:ext cx="9296400" cy="6672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4"/>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224350" y="-652650"/>
            <a:ext cx="10070325" cy="6448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6"/>
          <p:cNvPicPr preferRelativeResize="0"/>
          <p:nvPr/>
        </p:nvPicPr>
        <p:blipFill>
          <a:blip r:embed="rId3">
            <a:alphaModFix/>
          </a:blip>
          <a:stretch>
            <a:fillRect/>
          </a:stretch>
        </p:blipFill>
        <p:spPr>
          <a:xfrm>
            <a:off x="-152400" y="0"/>
            <a:ext cx="9604651" cy="5486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7"/>
          <p:cNvPicPr preferRelativeResize="0"/>
          <p:nvPr/>
        </p:nvPicPr>
        <p:blipFill>
          <a:blip r:embed="rId3">
            <a:alphaModFix/>
          </a:blip>
          <a:stretch>
            <a:fillRect/>
          </a:stretch>
        </p:blipFill>
        <p:spPr>
          <a:xfrm>
            <a:off x="0" y="-314025"/>
            <a:ext cx="9494974" cy="6169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152400" y="152400"/>
            <a:ext cx="7652324"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152400" y="152400"/>
            <a:ext cx="7435276"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0"/>
          <p:cNvPicPr preferRelativeResize="0"/>
          <p:nvPr/>
        </p:nvPicPr>
        <p:blipFill>
          <a:blip r:embed="rId3">
            <a:alphaModFix/>
          </a:blip>
          <a:stretch>
            <a:fillRect/>
          </a:stretch>
        </p:blipFill>
        <p:spPr>
          <a:xfrm>
            <a:off x="688109" y="152400"/>
            <a:ext cx="7162800"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Mission statement: </a:t>
            </a:r>
            <a:r>
              <a:rPr lang="en" sz="4800"/>
              <a:t>Your company’s mission goes here</a:t>
            </a:r>
            <a:endParaRPr sz="4800"/>
          </a:p>
        </p:txBody>
      </p:sp>
      <p:pic>
        <p:nvPicPr>
          <p:cNvPr id="75" name="Google Shape;75;p14"/>
          <p:cNvPicPr preferRelativeResize="0"/>
          <p:nvPr/>
        </p:nvPicPr>
        <p:blipFill>
          <a:blip r:embed="rId4">
            <a:alphaModFix/>
          </a:blip>
          <a:stretch>
            <a:fillRect/>
          </a:stretch>
        </p:blipFill>
        <p:spPr>
          <a:xfrm>
            <a:off x="113067" y="0"/>
            <a:ext cx="8917865"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81" name="Google Shape;81;p1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Frame the problem for the audience. </a:t>
            </a:r>
            <a:endParaRPr sz="1800"/>
          </a:p>
          <a:p>
            <a:pPr indent="0" lvl="0" marL="0" rtl="0" algn="l">
              <a:spcBef>
                <a:spcPts val="1600"/>
              </a:spcBef>
              <a:spcAft>
                <a:spcPts val="1600"/>
              </a:spcAft>
              <a:buNone/>
            </a:pPr>
            <a:r>
              <a:rPr lang="en" sz="1800"/>
              <a:t>Quantify the scope of the problem and connect it to your audience.</a:t>
            </a:r>
            <a:endParaRPr sz="1800"/>
          </a:p>
        </p:txBody>
      </p:sp>
      <p:graphicFrame>
        <p:nvGraphicFramePr>
          <p:cNvPr id="82" name="Google Shape;82;p15"/>
          <p:cNvGraphicFramePr/>
          <p:nvPr/>
        </p:nvGraphicFramePr>
        <p:xfrm>
          <a:off x="5071481" y="4552231"/>
          <a:ext cx="3000000" cy="3000000"/>
        </p:xfrm>
        <a:graphic>
          <a:graphicData uri="http://schemas.openxmlformats.org/drawingml/2006/table">
            <a:tbl>
              <a:tblPr>
                <a:noFill/>
                <a:tableStyleId>{31A3E946-DB76-40F3-9667-0D481764A789}</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3" name="Google Shape;83;p15"/>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87" name="Google Shape;87;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pic>
        <p:nvPicPr>
          <p:cNvPr id="88" name="Google Shape;88;p15"/>
          <p:cNvPicPr preferRelativeResize="0"/>
          <p:nvPr/>
        </p:nvPicPr>
        <p:blipFill>
          <a:blip r:embed="rId3">
            <a:alphaModFix/>
          </a:blip>
          <a:stretch>
            <a:fillRect/>
          </a:stretch>
        </p:blipFill>
        <p:spPr>
          <a:xfrm>
            <a:off x="10950" y="738725"/>
            <a:ext cx="9144000" cy="44047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Closeup from the side of a hand pushing a knob on an audio mixer" id="93" name="Google Shape;93;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94" name="Google Shape;94;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Phase 2: innovation </a:t>
            </a:r>
            <a:endParaRPr>
              <a:solidFill>
                <a:schemeClr val="lt1"/>
              </a:solidFill>
            </a:endParaRPr>
          </a:p>
        </p:txBody>
      </p:sp>
      <p:sp>
        <p:nvSpPr>
          <p:cNvPr id="95" name="Google Shape;95;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The 5 Stages in the Design Thinking Process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nvSpPr>
        <p:spPr>
          <a:xfrm>
            <a:off x="276000" y="562868"/>
            <a:ext cx="88680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Design thinking is a methodology which provides a solution-based approach to solving problems. It’s extremely useful when used to tackle complex problems that are ill-defined or unknown—because it serves to understand the human needs involved, reframe the problem in human-centric ways, create numerous ideas in brainstorming sessions and adopt a hands-on approach to prototyping and testing. Learning about the five stages of design thinking will empower you and allow you to apply the methodology to your work and solve complex problems that occur in our companies, our countries, and across the world.</a:t>
            </a:r>
            <a:endParaRPr/>
          </a:p>
        </p:txBody>
      </p:sp>
      <p:sp>
        <p:nvSpPr>
          <p:cNvPr id="101" name="Google Shape;101;p17"/>
          <p:cNvSpPr txBox="1"/>
          <p:nvPr/>
        </p:nvSpPr>
        <p:spPr>
          <a:xfrm>
            <a:off x="276000" y="2161950"/>
            <a:ext cx="8868000" cy="8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Design thinking is a non-linear, iterative process that can have anywhere from three to seven phases, depending on whom you talk to. We focus on the five-stage design thinking model proposed by the Hasso Plattner Institute of Design at Stanford (the d.school) because they are world-renowned for the way they teach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nvSpPr>
        <p:spPr>
          <a:xfrm>
            <a:off x="1009050" y="1089891"/>
            <a:ext cx="7125900" cy="251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Table of contents</a:t>
            </a:r>
            <a:endParaRPr/>
          </a:p>
          <a:p>
            <a:pPr indent="0" lvl="0" marL="0" rtl="0" algn="l">
              <a:spcBef>
                <a:spcPts val="0"/>
              </a:spcBef>
              <a:spcAft>
                <a:spcPts val="0"/>
              </a:spcAft>
              <a:buNone/>
            </a:pPr>
            <a:r>
              <a:rPr lang="en"/>
              <a:t>What are the 5 Stages of the Design Thinking Process</a:t>
            </a:r>
            <a:endParaRPr/>
          </a:p>
          <a:p>
            <a:pPr indent="0" lvl="0" marL="0" rtl="0" algn="l">
              <a:spcBef>
                <a:spcPts val="0"/>
              </a:spcBef>
              <a:spcAft>
                <a:spcPts val="0"/>
              </a:spcAft>
              <a:buNone/>
            </a:pPr>
            <a:r>
              <a:rPr lang="en"/>
              <a:t>Stage 1: Empathize—Research Your Users' Needs</a:t>
            </a:r>
            <a:endParaRPr/>
          </a:p>
          <a:p>
            <a:pPr indent="0" lvl="0" marL="0" rtl="0" algn="l">
              <a:spcBef>
                <a:spcPts val="0"/>
              </a:spcBef>
              <a:spcAft>
                <a:spcPts val="0"/>
              </a:spcAft>
              <a:buNone/>
            </a:pPr>
            <a:r>
              <a:rPr lang="en"/>
              <a:t>Stage 2: Define—State Your Users' Needs and Problems</a:t>
            </a:r>
            <a:endParaRPr/>
          </a:p>
          <a:p>
            <a:pPr indent="0" lvl="0" marL="0" rtl="0" algn="l">
              <a:spcBef>
                <a:spcPts val="0"/>
              </a:spcBef>
              <a:spcAft>
                <a:spcPts val="0"/>
              </a:spcAft>
              <a:buNone/>
            </a:pPr>
            <a:r>
              <a:rPr lang="en"/>
              <a:t>Stage 3: Ideate—Challenge Assumptions and Create Ideas</a:t>
            </a:r>
            <a:endParaRPr/>
          </a:p>
          <a:p>
            <a:pPr indent="0" lvl="0" marL="0" rtl="0" algn="l">
              <a:spcBef>
                <a:spcPts val="0"/>
              </a:spcBef>
              <a:spcAft>
                <a:spcPts val="0"/>
              </a:spcAft>
              <a:buNone/>
            </a:pPr>
            <a:r>
              <a:rPr lang="en"/>
              <a:t>Stage 4: Prototype—Start to Create Solutions</a:t>
            </a:r>
            <a:endParaRPr/>
          </a:p>
          <a:p>
            <a:pPr indent="0" lvl="0" marL="0" rtl="0" algn="l">
              <a:spcBef>
                <a:spcPts val="0"/>
              </a:spcBef>
              <a:spcAft>
                <a:spcPts val="0"/>
              </a:spcAft>
              <a:buNone/>
            </a:pPr>
            <a:r>
              <a:rPr lang="en"/>
              <a:t>Stage 5: Test—Try Your Solutions Out</a:t>
            </a:r>
            <a:endParaRPr/>
          </a:p>
          <a:p>
            <a:pPr indent="0" lvl="0" marL="0" rtl="0" algn="l">
              <a:spcBef>
                <a:spcPts val="0"/>
              </a:spcBef>
              <a:spcAft>
                <a:spcPts val="0"/>
              </a:spcAft>
              <a:buNone/>
            </a:pPr>
            <a:r>
              <a:rPr lang="en"/>
              <a:t>Did You Know Design Thinking is a Non-Linear Process?</a:t>
            </a:r>
            <a:endParaRPr/>
          </a:p>
          <a:p>
            <a:pPr indent="0" lvl="0" marL="0" rtl="0" algn="l">
              <a:spcBef>
                <a:spcPts val="0"/>
              </a:spcBef>
              <a:spcAft>
                <a:spcPts val="0"/>
              </a:spcAft>
              <a:buNone/>
            </a:pPr>
            <a:r>
              <a:rPr lang="en"/>
              <a:t>The Take Away</a:t>
            </a:r>
            <a:endParaRPr/>
          </a:p>
          <a:p>
            <a:pPr indent="0" lvl="0" marL="0" rtl="0" algn="l">
              <a:spcBef>
                <a:spcPts val="0"/>
              </a:spcBef>
              <a:spcAft>
                <a:spcPts val="0"/>
              </a:spcAft>
              <a:buNone/>
            </a:pPr>
            <a:r>
              <a:rPr lang="en"/>
              <a:t>References &amp; Where to Learn More</a:t>
            </a:r>
            <a:endParaRPr/>
          </a:p>
          <a:p>
            <a:pPr indent="0" lvl="0" marL="0" rtl="0" algn="l">
              <a:spcBef>
                <a:spcPts val="0"/>
              </a:spcBef>
              <a:spcAft>
                <a:spcPts val="0"/>
              </a:spcAft>
              <a:buNone/>
            </a:pPr>
            <a:r>
              <a:rPr lang="en"/>
              <a:t>Images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9"/>
          <p:cNvPicPr preferRelativeResize="0"/>
          <p:nvPr/>
        </p:nvPicPr>
        <p:blipFill>
          <a:blip r:embed="rId3">
            <a:alphaModFix/>
          </a:blip>
          <a:stretch>
            <a:fillRect/>
          </a:stretch>
        </p:blipFill>
        <p:spPr>
          <a:xfrm>
            <a:off x="-152400" y="-1136075"/>
            <a:ext cx="9296400" cy="86940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dive into each stage of the design thinking process.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1"/>
          <p:cNvPicPr preferRelativeResize="0"/>
          <p:nvPr/>
        </p:nvPicPr>
        <p:blipFill>
          <a:blip r:embed="rId3">
            <a:alphaModFix/>
          </a:blip>
          <a:stretch>
            <a:fillRect/>
          </a:stretch>
        </p:blipFill>
        <p:spPr>
          <a:xfrm>
            <a:off x="-152400" y="-512625"/>
            <a:ext cx="9296400" cy="5808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